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9/28/2016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Notes 4 – Noun/Adjective Agreement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A noun is a person, place, thing or idea.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An </a:t>
            </a:r>
            <a:r>
              <a:rPr lang="en-US" sz="3200" b="1" dirty="0" smtClean="0">
                <a:solidFill>
                  <a:srgbClr val="FF0000"/>
                </a:solidFill>
              </a:rPr>
              <a:t>adjective</a:t>
            </a:r>
            <a:r>
              <a:rPr lang="en-US" sz="3200" dirty="0" smtClean="0"/>
              <a:t> is a word that </a:t>
            </a:r>
            <a:r>
              <a:rPr lang="en-US" sz="3200" b="1" dirty="0" smtClean="0">
                <a:solidFill>
                  <a:srgbClr val="FF0000"/>
                </a:solidFill>
              </a:rPr>
              <a:t>describes</a:t>
            </a:r>
            <a:r>
              <a:rPr lang="en-US" sz="3200" dirty="0" smtClean="0"/>
              <a:t> or modifies a noun.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68350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Noun-Adjective Agreement </a:t>
            </a:r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In Spanish the adjective must </a:t>
            </a:r>
            <a:r>
              <a:rPr lang="en-US" sz="3200" b="1" dirty="0" smtClean="0">
                <a:solidFill>
                  <a:srgbClr val="FF0000"/>
                </a:solidFill>
              </a:rPr>
              <a:t>agree </a:t>
            </a:r>
            <a:r>
              <a:rPr lang="en-US" sz="3200" dirty="0" smtClean="0"/>
              <a:t>with the noun in </a:t>
            </a:r>
            <a:r>
              <a:rPr lang="en-US" sz="3200" b="1" dirty="0" smtClean="0">
                <a:solidFill>
                  <a:srgbClr val="FF0000"/>
                </a:solidFill>
              </a:rPr>
              <a:t>gender</a:t>
            </a:r>
            <a:r>
              <a:rPr lang="en-US" sz="3200" dirty="0" smtClean="0"/>
              <a:t> (</a:t>
            </a:r>
            <a:r>
              <a:rPr lang="en-US" sz="3200" b="1" dirty="0" smtClean="0"/>
              <a:t>masculine or feminine</a:t>
            </a:r>
            <a:r>
              <a:rPr lang="en-US" sz="3200" dirty="0" smtClean="0"/>
              <a:t>) and in </a:t>
            </a:r>
            <a:r>
              <a:rPr lang="en-US" sz="3200" b="1" dirty="0" smtClean="0">
                <a:solidFill>
                  <a:srgbClr val="FF0000"/>
                </a:solidFill>
              </a:rPr>
              <a:t>number</a:t>
            </a:r>
            <a:r>
              <a:rPr lang="en-US" sz="3200" dirty="0" smtClean="0"/>
              <a:t> (</a:t>
            </a:r>
            <a:r>
              <a:rPr lang="en-US" sz="3200" b="1" dirty="0" smtClean="0"/>
              <a:t>singular or plural</a:t>
            </a:r>
            <a:r>
              <a:rPr lang="en-US" sz="3200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In Spanish (opposite of English) the adjective follows the noun.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81395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Ejemplos</a:t>
            </a:r>
            <a:r>
              <a:rPr lang="en-US" dirty="0" smtClean="0"/>
              <a:t> (examples)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El</a:t>
            </a:r>
            <a:r>
              <a:rPr lang="en-US" sz="2800" dirty="0" smtClean="0"/>
              <a:t> </a:t>
            </a:r>
            <a:r>
              <a:rPr lang="en-US" sz="2800" dirty="0" err="1" smtClean="0"/>
              <a:t>muchach</a:t>
            </a:r>
            <a:r>
              <a:rPr lang="en-US" sz="2800" dirty="0" err="1" smtClean="0">
                <a:solidFill>
                  <a:srgbClr val="FF0000"/>
                </a:solidFill>
              </a:rPr>
              <a:t>o</a:t>
            </a:r>
            <a:r>
              <a:rPr lang="en-US" sz="2800" dirty="0" smtClean="0"/>
              <a:t> </a:t>
            </a:r>
            <a:r>
              <a:rPr lang="en-US" sz="2800" dirty="0" err="1" smtClean="0"/>
              <a:t>argentin</a:t>
            </a:r>
            <a:r>
              <a:rPr lang="en-US" sz="2800" dirty="0" err="1" smtClean="0">
                <a:solidFill>
                  <a:srgbClr val="FF0000"/>
                </a:solidFill>
              </a:rPr>
              <a:t>o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B0F0"/>
                </a:solidFill>
              </a:rPr>
              <a:t>La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00B0F0"/>
                </a:solidFill>
              </a:rPr>
              <a:t>muchacha</a:t>
            </a:r>
            <a:r>
              <a:rPr lang="en-US" sz="2800" dirty="0" smtClean="0"/>
              <a:t> </a:t>
            </a:r>
            <a:r>
              <a:rPr lang="en-US" sz="2800" dirty="0" err="1" smtClean="0"/>
              <a:t>argentin</a:t>
            </a:r>
            <a:r>
              <a:rPr lang="en-US" sz="2800" dirty="0" err="1" smtClean="0">
                <a:solidFill>
                  <a:srgbClr val="00B0F0"/>
                </a:solidFill>
              </a:rPr>
              <a:t>a</a:t>
            </a:r>
            <a:endParaRPr lang="en-US" sz="28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7030A0"/>
                </a:solidFill>
              </a:rPr>
              <a:t>L</a:t>
            </a:r>
            <a:r>
              <a:rPr lang="en-US" sz="2800" smtClean="0">
                <a:solidFill>
                  <a:srgbClr val="7030A0"/>
                </a:solidFill>
              </a:rPr>
              <a:t>os</a:t>
            </a:r>
            <a:r>
              <a:rPr lang="en-US" sz="2800" smtClean="0"/>
              <a:t> </a:t>
            </a:r>
            <a:r>
              <a:rPr lang="en-US" sz="2800" dirty="0" err="1" smtClean="0"/>
              <a:t>muchach</a:t>
            </a:r>
            <a:r>
              <a:rPr lang="en-US" sz="2800" dirty="0" err="1" smtClean="0">
                <a:solidFill>
                  <a:srgbClr val="7030A0"/>
                </a:solidFill>
              </a:rPr>
              <a:t>os</a:t>
            </a:r>
            <a:r>
              <a:rPr lang="en-US" sz="2800" dirty="0" smtClean="0"/>
              <a:t> </a:t>
            </a:r>
            <a:r>
              <a:rPr lang="en-US" sz="2800" dirty="0" err="1" smtClean="0"/>
              <a:t>argentin</a:t>
            </a:r>
            <a:r>
              <a:rPr lang="en-US" sz="2800" dirty="0" err="1" smtClean="0">
                <a:solidFill>
                  <a:srgbClr val="7030A0"/>
                </a:solidFill>
              </a:rPr>
              <a:t>os</a:t>
            </a:r>
            <a:endParaRPr lang="en-US" sz="28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Las</a:t>
            </a:r>
            <a:r>
              <a:rPr lang="en-US" sz="2800" dirty="0" smtClean="0"/>
              <a:t> </a:t>
            </a:r>
            <a:r>
              <a:rPr lang="en-US" sz="2800" dirty="0" err="1" smtClean="0"/>
              <a:t>muchach</a:t>
            </a:r>
            <a:r>
              <a:rPr lang="en-US" sz="2800" dirty="0" err="1" smtClean="0">
                <a:solidFill>
                  <a:srgbClr val="00B050"/>
                </a:solidFill>
              </a:rPr>
              <a:t>as</a:t>
            </a:r>
            <a:r>
              <a:rPr lang="en-US" sz="2800" dirty="0" smtClean="0"/>
              <a:t> </a:t>
            </a:r>
            <a:r>
              <a:rPr lang="en-US" sz="2800" dirty="0" err="1" smtClean="0"/>
              <a:t>argentin</a:t>
            </a:r>
            <a:r>
              <a:rPr lang="en-US" sz="2800" dirty="0" err="1" smtClean="0">
                <a:solidFill>
                  <a:srgbClr val="00B050"/>
                </a:solidFill>
              </a:rPr>
              <a:t>as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152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Ejemplos</a:t>
            </a:r>
            <a:r>
              <a:rPr lang="en-US" dirty="0" smtClean="0"/>
              <a:t> (examples)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5806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rgbClr val="00B050"/>
                </a:solidFill>
              </a:rPr>
              <a:t>English:  	The big school</a:t>
            </a:r>
          </a:p>
          <a:p>
            <a:pPr marL="0" indent="0">
              <a:buNone/>
            </a:pPr>
            <a:endParaRPr lang="en-US" sz="36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3600" dirty="0" err="1" smtClean="0">
                <a:solidFill>
                  <a:srgbClr val="0070C0"/>
                </a:solidFill>
              </a:rPr>
              <a:t>Español</a:t>
            </a:r>
            <a:r>
              <a:rPr lang="en-US" sz="3600" dirty="0" smtClean="0">
                <a:solidFill>
                  <a:srgbClr val="0070C0"/>
                </a:solidFill>
              </a:rPr>
              <a:t>:		La </a:t>
            </a:r>
            <a:r>
              <a:rPr lang="en-US" sz="3600" dirty="0" err="1" smtClean="0">
                <a:solidFill>
                  <a:srgbClr val="0070C0"/>
                </a:solidFill>
              </a:rPr>
              <a:t>escuela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grande</a:t>
            </a:r>
            <a:endParaRPr lang="en-US" sz="36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36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3600" dirty="0" smtClean="0">
                <a:solidFill>
                  <a:srgbClr val="00B050"/>
                </a:solidFill>
              </a:rPr>
              <a:t>English:		A pretty girl</a:t>
            </a:r>
          </a:p>
          <a:p>
            <a:pPr marL="0" indent="0">
              <a:buNone/>
            </a:pPr>
            <a:endParaRPr lang="en-US" sz="36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3600" dirty="0" smtClean="0">
                <a:solidFill>
                  <a:srgbClr val="0070C0"/>
                </a:solidFill>
              </a:rPr>
              <a:t>Spanish:		</a:t>
            </a:r>
            <a:r>
              <a:rPr lang="en-US" sz="3600" dirty="0" err="1" smtClean="0">
                <a:solidFill>
                  <a:srgbClr val="0070C0"/>
                </a:solidFill>
              </a:rPr>
              <a:t>Una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muchacha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bonita</a:t>
            </a:r>
            <a:endParaRPr lang="en-US" sz="3600" dirty="0">
              <a:solidFill>
                <a:srgbClr val="0070C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325035" y="2603351"/>
            <a:ext cx="1054251" cy="90955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185185" y="2630783"/>
            <a:ext cx="1624406" cy="88212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286845" y="5246684"/>
            <a:ext cx="2060628" cy="84214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583219" y="5179269"/>
            <a:ext cx="561281" cy="90955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7564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13</TotalTime>
  <Words>91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Rockwell</vt:lpstr>
      <vt:lpstr>Rockwell Condensed</vt:lpstr>
      <vt:lpstr>Wingdings</vt:lpstr>
      <vt:lpstr>Wood Type</vt:lpstr>
      <vt:lpstr>Notes 4 – Noun/Adjective Agreement</vt:lpstr>
      <vt:lpstr>Noun-Adjective Agreement rules</vt:lpstr>
      <vt:lpstr>Ejemplos (examples)</vt:lpstr>
      <vt:lpstr>Ejemplos (examples)</vt:lpstr>
    </vt:vector>
  </TitlesOfParts>
  <Company>Wallkill Centrral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4 – Noun/Adjective Agreement</dc:title>
  <dc:creator>Michella, Julie</dc:creator>
  <cp:lastModifiedBy>Michella, Julie</cp:lastModifiedBy>
  <cp:revision>3</cp:revision>
  <dcterms:created xsi:type="dcterms:W3CDTF">2016-09-27T13:45:08Z</dcterms:created>
  <dcterms:modified xsi:type="dcterms:W3CDTF">2016-09-28T12:01:15Z</dcterms:modified>
</cp:coreProperties>
</file>